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797675" cy="99282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33150" y="744600"/>
            <a:ext cx="4532000" cy="3723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79750" y="4715900"/>
            <a:ext cx="5438125" cy="4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Its OK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0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2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3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5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6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7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8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9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0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1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22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3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2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5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5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6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6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7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27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8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28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9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29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30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1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31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5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6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7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8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3505200"/>
            <a:ext cx="12192000" cy="1143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04800" y="4929774"/>
            <a:ext cx="9245600" cy="10655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96667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59666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>
            <a:off x="0" y="0"/>
            <a:ext cx="12192000" cy="403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4645880"/>
            <a:ext cx="121920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47511" y="5465061"/>
            <a:ext cx="3034773" cy="131483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299006" y="6423220"/>
            <a:ext cx="364074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©2018 KOKO Networks Limited - Proprietary &amp; Confidential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1 Top, 2 Bottom">
  <p:cSld name="3-Up: 1 Top, 2 Bottom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406400" y="152400"/>
            <a:ext cx="107696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2" type="body"/>
          </p:nvPr>
        </p:nvSpPr>
        <p:spPr>
          <a:xfrm>
            <a:off x="402336" y="615696"/>
            <a:ext cx="10765536" cy="2542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3" type="body"/>
          </p:nvPr>
        </p:nvSpPr>
        <p:spPr>
          <a:xfrm>
            <a:off x="402336" y="3319272"/>
            <a:ext cx="5287264" cy="414528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4" type="body"/>
          </p:nvPr>
        </p:nvSpPr>
        <p:spPr>
          <a:xfrm>
            <a:off x="402336" y="3782568"/>
            <a:ext cx="5287264" cy="2542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5" type="body"/>
          </p:nvPr>
        </p:nvSpPr>
        <p:spPr>
          <a:xfrm>
            <a:off x="5888736" y="3319272"/>
            <a:ext cx="5287264" cy="414528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6" type="body"/>
          </p:nvPr>
        </p:nvSpPr>
        <p:spPr>
          <a:xfrm>
            <a:off x="5888736" y="3782568"/>
            <a:ext cx="5287264" cy="2542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1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">
  <p:cSld name="4-Up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12"/>
          <p:cNvSpPr txBox="1"/>
          <p:nvPr>
            <p:ph idx="1" type="body"/>
          </p:nvPr>
        </p:nvSpPr>
        <p:spPr>
          <a:xfrm>
            <a:off x="406400" y="152400"/>
            <a:ext cx="5283200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2" type="body"/>
          </p:nvPr>
        </p:nvSpPr>
        <p:spPr>
          <a:xfrm>
            <a:off x="406400" y="451104"/>
            <a:ext cx="52832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3" type="body"/>
          </p:nvPr>
        </p:nvSpPr>
        <p:spPr>
          <a:xfrm>
            <a:off x="402336" y="3319272"/>
            <a:ext cx="5287264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4" type="body"/>
          </p:nvPr>
        </p:nvSpPr>
        <p:spPr>
          <a:xfrm>
            <a:off x="402336" y="3617976"/>
            <a:ext cx="5287264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5" type="body"/>
          </p:nvPr>
        </p:nvSpPr>
        <p:spPr>
          <a:xfrm>
            <a:off x="5892800" y="152400"/>
            <a:ext cx="5283200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6" type="body"/>
          </p:nvPr>
        </p:nvSpPr>
        <p:spPr>
          <a:xfrm>
            <a:off x="5892800" y="451104"/>
            <a:ext cx="52832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7" type="body"/>
          </p:nvPr>
        </p:nvSpPr>
        <p:spPr>
          <a:xfrm>
            <a:off x="5888736" y="3319272"/>
            <a:ext cx="5287264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8" type="body"/>
          </p:nvPr>
        </p:nvSpPr>
        <p:spPr>
          <a:xfrm>
            <a:off x="5888736" y="3617976"/>
            <a:ext cx="5287264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2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bstones">
  <p:cSld name="Tombstone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13"/>
          <p:cNvSpPr/>
          <p:nvPr/>
        </p:nvSpPr>
        <p:spPr>
          <a:xfrm>
            <a:off x="1828800" y="14478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1828800" y="38862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4673600" y="14478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4673600" y="38862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7518400" y="14478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7518400" y="38862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/>
          <p:nvPr>
            <p:ph idx="2" type="pic"/>
          </p:nvPr>
        </p:nvSpPr>
        <p:spPr>
          <a:xfrm>
            <a:off x="2032000" y="16002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3"/>
          <p:cNvSpPr/>
          <p:nvPr>
            <p:ph idx="3" type="pic"/>
          </p:nvPr>
        </p:nvSpPr>
        <p:spPr>
          <a:xfrm>
            <a:off x="2032000" y="40386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3"/>
          <p:cNvSpPr/>
          <p:nvPr>
            <p:ph idx="4" type="pic"/>
          </p:nvPr>
        </p:nvSpPr>
        <p:spPr>
          <a:xfrm>
            <a:off x="4876800" y="16002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13"/>
          <p:cNvSpPr/>
          <p:nvPr>
            <p:ph idx="5" type="pic"/>
          </p:nvPr>
        </p:nvSpPr>
        <p:spPr>
          <a:xfrm>
            <a:off x="4876800" y="40386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3"/>
          <p:cNvSpPr/>
          <p:nvPr>
            <p:ph idx="6" type="pic"/>
          </p:nvPr>
        </p:nvSpPr>
        <p:spPr>
          <a:xfrm>
            <a:off x="7721600" y="16002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3"/>
          <p:cNvSpPr/>
          <p:nvPr>
            <p:ph idx="7" type="pic"/>
          </p:nvPr>
        </p:nvSpPr>
        <p:spPr>
          <a:xfrm>
            <a:off x="7721600" y="40386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2032000" y="28956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8" type="body"/>
          </p:nvPr>
        </p:nvSpPr>
        <p:spPr>
          <a:xfrm>
            <a:off x="2032000" y="5334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9" type="body"/>
          </p:nvPr>
        </p:nvSpPr>
        <p:spPr>
          <a:xfrm>
            <a:off x="4876800" y="28956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13" type="body"/>
          </p:nvPr>
        </p:nvSpPr>
        <p:spPr>
          <a:xfrm>
            <a:off x="4876800" y="5334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4" type="body"/>
          </p:nvPr>
        </p:nvSpPr>
        <p:spPr>
          <a:xfrm>
            <a:off x="7721600" y="28956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5" type="body"/>
          </p:nvPr>
        </p:nvSpPr>
        <p:spPr>
          <a:xfrm>
            <a:off x="7721600" y="5334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6" type="body"/>
          </p:nvPr>
        </p:nvSpPr>
        <p:spPr>
          <a:xfrm>
            <a:off x="2032000" y="32004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7" type="body"/>
          </p:nvPr>
        </p:nvSpPr>
        <p:spPr>
          <a:xfrm>
            <a:off x="2032000" y="56388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18" type="body"/>
          </p:nvPr>
        </p:nvSpPr>
        <p:spPr>
          <a:xfrm>
            <a:off x="4876800" y="32004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9" type="body"/>
          </p:nvPr>
        </p:nvSpPr>
        <p:spPr>
          <a:xfrm>
            <a:off x="4876800" y="56388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20" type="body"/>
          </p:nvPr>
        </p:nvSpPr>
        <p:spPr>
          <a:xfrm>
            <a:off x="7721600" y="32004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21" type="body"/>
          </p:nvPr>
        </p:nvSpPr>
        <p:spPr>
          <a:xfrm>
            <a:off x="7721600" y="56388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22" type="body"/>
          </p:nvPr>
        </p:nvSpPr>
        <p:spPr>
          <a:xfrm>
            <a:off x="2032000" y="22860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23" type="body"/>
          </p:nvPr>
        </p:nvSpPr>
        <p:spPr>
          <a:xfrm>
            <a:off x="2032000" y="47244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24" type="body"/>
          </p:nvPr>
        </p:nvSpPr>
        <p:spPr>
          <a:xfrm>
            <a:off x="4876800" y="22860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25" type="body"/>
          </p:nvPr>
        </p:nvSpPr>
        <p:spPr>
          <a:xfrm>
            <a:off x="4876800" y="47244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26" type="body"/>
          </p:nvPr>
        </p:nvSpPr>
        <p:spPr>
          <a:xfrm>
            <a:off x="7721600" y="22860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27" type="body"/>
          </p:nvPr>
        </p:nvSpPr>
        <p:spPr>
          <a:xfrm>
            <a:off x="7721600" y="47244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28" type="body"/>
          </p:nvPr>
        </p:nvSpPr>
        <p:spPr>
          <a:xfrm>
            <a:off x="406400" y="381000"/>
            <a:ext cx="1076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11" type="ftr"/>
          </p:nvPr>
        </p:nvSpPr>
        <p:spPr>
          <a:xfrm>
            <a:off x="3606800" y="6477000"/>
            <a:ext cx="497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Up">
  <p:cSld name="1-Up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06400" y="152399"/>
            <a:ext cx="10769600" cy="381001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406400" y="646982"/>
            <a:ext cx="10769600" cy="54231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414528" y="3810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406400" y="838200"/>
            <a:ext cx="9855200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body"/>
          </p:nvPr>
        </p:nvSpPr>
        <p:spPr>
          <a:xfrm>
            <a:off x="414528" y="12954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4" type="body"/>
          </p:nvPr>
        </p:nvSpPr>
        <p:spPr>
          <a:xfrm>
            <a:off x="414528" y="17526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5" type="body"/>
          </p:nvPr>
        </p:nvSpPr>
        <p:spPr>
          <a:xfrm>
            <a:off x="414528" y="22098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6" type="body"/>
          </p:nvPr>
        </p:nvSpPr>
        <p:spPr>
          <a:xfrm>
            <a:off x="414528" y="26670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7" type="body"/>
          </p:nvPr>
        </p:nvSpPr>
        <p:spPr>
          <a:xfrm>
            <a:off x="414528" y="31242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8" type="body"/>
          </p:nvPr>
        </p:nvSpPr>
        <p:spPr>
          <a:xfrm>
            <a:off x="414528" y="35814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9" type="body"/>
          </p:nvPr>
        </p:nvSpPr>
        <p:spPr>
          <a:xfrm>
            <a:off x="414528" y="40386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3" type="body"/>
          </p:nvPr>
        </p:nvSpPr>
        <p:spPr>
          <a:xfrm>
            <a:off x="414528" y="44958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4" type="body"/>
          </p:nvPr>
        </p:nvSpPr>
        <p:spPr>
          <a:xfrm>
            <a:off x="414528" y="49530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5" type="body"/>
          </p:nvPr>
        </p:nvSpPr>
        <p:spPr>
          <a:xfrm>
            <a:off x="414528" y="54102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6" type="body"/>
          </p:nvPr>
        </p:nvSpPr>
        <p:spPr>
          <a:xfrm>
            <a:off x="10261600" y="3810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7" type="body"/>
          </p:nvPr>
        </p:nvSpPr>
        <p:spPr>
          <a:xfrm>
            <a:off x="10261600" y="8382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8" type="body"/>
          </p:nvPr>
        </p:nvSpPr>
        <p:spPr>
          <a:xfrm>
            <a:off x="10261600" y="12954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9" type="body"/>
          </p:nvPr>
        </p:nvSpPr>
        <p:spPr>
          <a:xfrm>
            <a:off x="10261600" y="17526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20" type="body"/>
          </p:nvPr>
        </p:nvSpPr>
        <p:spPr>
          <a:xfrm>
            <a:off x="10261600" y="22098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21" type="body"/>
          </p:nvPr>
        </p:nvSpPr>
        <p:spPr>
          <a:xfrm>
            <a:off x="10261600" y="26670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22" type="body"/>
          </p:nvPr>
        </p:nvSpPr>
        <p:spPr>
          <a:xfrm>
            <a:off x="10261600" y="31242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23" type="body"/>
          </p:nvPr>
        </p:nvSpPr>
        <p:spPr>
          <a:xfrm>
            <a:off x="10261600" y="35814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24" type="body"/>
          </p:nvPr>
        </p:nvSpPr>
        <p:spPr>
          <a:xfrm>
            <a:off x="10261600" y="40386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25" type="body"/>
          </p:nvPr>
        </p:nvSpPr>
        <p:spPr>
          <a:xfrm>
            <a:off x="10261600" y="44958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26" type="body"/>
          </p:nvPr>
        </p:nvSpPr>
        <p:spPr>
          <a:xfrm>
            <a:off x="10261600" y="49530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idx="27" type="body"/>
          </p:nvPr>
        </p:nvSpPr>
        <p:spPr>
          <a:xfrm>
            <a:off x="10261600" y="54102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28" type="body"/>
          </p:nvPr>
        </p:nvSpPr>
        <p:spPr>
          <a:xfrm>
            <a:off x="414528" y="58674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4"/>
          <p:cNvSpPr txBox="1"/>
          <p:nvPr>
            <p:ph idx="29" type="body"/>
          </p:nvPr>
        </p:nvSpPr>
        <p:spPr>
          <a:xfrm>
            <a:off x="10261600" y="58674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4"/>
          <p:cNvSpPr txBox="1"/>
          <p:nvPr>
            <p:ph idx="11" type="ftr"/>
          </p:nvPr>
        </p:nvSpPr>
        <p:spPr>
          <a:xfrm>
            <a:off x="3606800" y="6477000"/>
            <a:ext cx="497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 txBox="1"/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5"/>
          <p:cNvSpPr txBox="1"/>
          <p:nvPr>
            <p:ph idx="10" type="dt"/>
          </p:nvPr>
        </p:nvSpPr>
        <p:spPr>
          <a:xfrm>
            <a:off x="304800" y="6477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0A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5"/>
          <p:cNvSpPr/>
          <p:nvPr/>
        </p:nvSpPr>
        <p:spPr>
          <a:xfrm>
            <a:off x="0" y="4645880"/>
            <a:ext cx="121920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93376" y="6232585"/>
            <a:ext cx="1563527" cy="6750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Only">
  <p:cSld name="Heading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406400" y="152400"/>
            <a:ext cx="107696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6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7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">
  <p:cSld name="2-U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406400" y="152400"/>
            <a:ext cx="5287264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2" type="body"/>
          </p:nvPr>
        </p:nvSpPr>
        <p:spPr>
          <a:xfrm>
            <a:off x="406400" y="646980"/>
            <a:ext cx="5283200" cy="5449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3" type="body"/>
          </p:nvPr>
        </p:nvSpPr>
        <p:spPr>
          <a:xfrm>
            <a:off x="5888736" y="152400"/>
            <a:ext cx="5287264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4" type="body"/>
          </p:nvPr>
        </p:nvSpPr>
        <p:spPr>
          <a:xfrm>
            <a:off x="5888736" y="646980"/>
            <a:ext cx="5283200" cy="5449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2 left, 1 right">
  <p:cSld name="3-Up: 2 left, 1 righ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406400" y="152400"/>
            <a:ext cx="5283200" cy="3779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406400" y="609600"/>
            <a:ext cx="5283200" cy="2554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3" type="body"/>
          </p:nvPr>
        </p:nvSpPr>
        <p:spPr>
          <a:xfrm>
            <a:off x="402336" y="3319272"/>
            <a:ext cx="5287264" cy="3779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4" type="body"/>
          </p:nvPr>
        </p:nvSpPr>
        <p:spPr>
          <a:xfrm>
            <a:off x="402336" y="3733800"/>
            <a:ext cx="5287264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5" type="body"/>
          </p:nvPr>
        </p:nvSpPr>
        <p:spPr>
          <a:xfrm>
            <a:off x="5888736" y="152400"/>
            <a:ext cx="5287264" cy="3779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6" type="body"/>
          </p:nvPr>
        </p:nvSpPr>
        <p:spPr>
          <a:xfrm>
            <a:off x="5888736" y="606552"/>
            <a:ext cx="5283200" cy="54833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9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1 Left, 2 Right">
  <p:cSld name="3-Up: 1 Left, 2 Righ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0"/>
          <p:cNvSpPr txBox="1"/>
          <p:nvPr>
            <p:ph idx="1" type="body"/>
          </p:nvPr>
        </p:nvSpPr>
        <p:spPr>
          <a:xfrm>
            <a:off x="406400" y="152400"/>
            <a:ext cx="5287264" cy="369714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406400" y="598314"/>
            <a:ext cx="5283200" cy="5421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5892800" y="152400"/>
            <a:ext cx="5283200" cy="369714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4" type="body"/>
          </p:nvPr>
        </p:nvSpPr>
        <p:spPr>
          <a:xfrm>
            <a:off x="5892800" y="598314"/>
            <a:ext cx="5283200" cy="2489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5" type="body"/>
          </p:nvPr>
        </p:nvSpPr>
        <p:spPr>
          <a:xfrm>
            <a:off x="5888736" y="3319272"/>
            <a:ext cx="5287264" cy="414528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6" type="body"/>
          </p:nvPr>
        </p:nvSpPr>
        <p:spPr>
          <a:xfrm>
            <a:off x="5888736" y="3810000"/>
            <a:ext cx="5287264" cy="2444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0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80800" y="0"/>
            <a:ext cx="711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06400" y="381000"/>
            <a:ext cx="107696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101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606800" y="6477000"/>
            <a:ext cx="497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93376" y="6232585"/>
            <a:ext cx="1563527" cy="67508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299006" y="6423220"/>
            <a:ext cx="364074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©2018 KOKO Networks Limited - Proprietary &amp; Confidential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3.jp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Relationship Id="rId4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Relationship Id="rId5" Type="http://schemas.openxmlformats.org/officeDocument/2006/relationships/image" Target="../media/image3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/>
          <p:nvPr>
            <p:ph type="ctrTitle"/>
          </p:nvPr>
        </p:nvSpPr>
        <p:spPr>
          <a:xfrm>
            <a:off x="304800" y="4114800"/>
            <a:ext cx="9651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KOKOpoint dispenser design and functions</a:t>
            </a:r>
            <a:endParaRPr/>
          </a:p>
        </p:txBody>
      </p:sp>
      <p:sp>
        <p:nvSpPr>
          <p:cNvPr id="166" name="Google Shape;166;p14"/>
          <p:cNvSpPr txBox="1"/>
          <p:nvPr>
            <p:ph idx="1" type="subTitle"/>
          </p:nvPr>
        </p:nvSpPr>
        <p:spPr>
          <a:xfrm>
            <a:off x="304800" y="4929774"/>
            <a:ext cx="9245700" cy="106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67" name="Google Shape;1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867881" y="865623"/>
            <a:ext cx="4004449" cy="225250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14"/>
          <p:cNvSpPr txBox="1"/>
          <p:nvPr/>
        </p:nvSpPr>
        <p:spPr>
          <a:xfrm>
            <a:off x="2260600" y="0"/>
            <a:ext cx="24912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4"/>
          <p:cNvSpPr txBox="1"/>
          <p:nvPr/>
        </p:nvSpPr>
        <p:spPr>
          <a:xfrm>
            <a:off x="2298550" y="31325"/>
            <a:ext cx="19092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0600" y="-10350"/>
            <a:ext cx="6113525" cy="403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/>
        </p:nvSpPr>
        <p:spPr>
          <a:xfrm>
            <a:off x="8402925" y="-6375"/>
            <a:ext cx="37890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5.googleusercontent.com/p2IPUUJ_b2n6X71v6EGvq49_SOI-oHYbp0lF9L1aYFfqK44dksHfOcIyqLSZ0zijWKMms40KK8NUMBZr_gGgu2aVJdS62rqd4k-8fhSQ18CD6_aXe4mhxzd3HO45sIr9fEctjDjR" id="172" name="Google Shape;17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4125" y="-6375"/>
            <a:ext cx="3817875" cy="39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Tablet</a:t>
            </a:r>
            <a:endParaRPr/>
          </a:p>
        </p:txBody>
      </p:sp>
      <p:sp>
        <p:nvSpPr>
          <p:cNvPr id="276" name="Google Shape;276;p23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is an android device customized for use by the KP.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 android application KOKO apk is installed to allow the customer to access his/her account, order a stove and fuel purchase (through a canister with an NFC tag).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 KOKO launcher apk is installed to launch the KOKO app</a:t>
            </a:r>
            <a:endParaRPr/>
          </a:p>
        </p:txBody>
      </p:sp>
      <p:sp>
        <p:nvSpPr>
          <p:cNvPr id="277" name="Google Shape;277;p23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4inch Tab.PNG" id="278" name="Google Shape;2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2775" y="2116350"/>
            <a:ext cx="8373324" cy="39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84" name="Google Shape;284;p24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Modem</a:t>
            </a:r>
            <a:endParaRPr/>
          </a:p>
        </p:txBody>
      </p:sp>
      <p:sp>
        <p:nvSpPr>
          <p:cNvPr id="285" name="Google Shape;285;p24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Teltonika modem - RUT9XX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modem enables remote communication from the KP agent location to NOC.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uses mobile network service providers, our modem abides to telecommunication regulations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Service Providers: </a:t>
            </a:r>
            <a:r>
              <a:rPr i="1" lang="en-US"/>
              <a:t>Safaricom </a:t>
            </a:r>
            <a:r>
              <a:rPr lang="en-US"/>
              <a:t>(main service provider)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/>
              <a:t>                                          and another </a:t>
            </a:r>
            <a:r>
              <a:rPr lang="en-US"/>
              <a:t>backup service provider.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has two antennae.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Also has power cable and an ethernet cable.</a:t>
            </a:r>
            <a:endParaRPr/>
          </a:p>
        </p:txBody>
      </p:sp>
      <p:sp>
        <p:nvSpPr>
          <p:cNvPr id="286" name="Google Shape;286;p24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8575" y="2957900"/>
            <a:ext cx="5879474" cy="30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Connector PCB</a:t>
            </a:r>
            <a:endParaRPr/>
          </a:p>
        </p:txBody>
      </p:sp>
      <p:sp>
        <p:nvSpPr>
          <p:cNvPr id="294" name="Google Shape;294;p25"/>
          <p:cNvSpPr txBox="1"/>
          <p:nvPr>
            <p:ph idx="2" type="body"/>
          </p:nvPr>
        </p:nvSpPr>
        <p:spPr>
          <a:xfrm>
            <a:off x="406400" y="717457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5" name="Google Shape;295;p25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6" name="Google Shape;296;p25"/>
          <p:cNvPicPr preferRelativeResize="0"/>
          <p:nvPr/>
        </p:nvPicPr>
        <p:blipFill rotWithShape="1">
          <a:blip r:embed="rId3">
            <a:alphaModFix/>
          </a:blip>
          <a:srcRect b="0" l="35475" r="0" t="0"/>
          <a:stretch/>
        </p:blipFill>
        <p:spPr>
          <a:xfrm>
            <a:off x="3205000" y="1253850"/>
            <a:ext cx="3146799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/>
          <p:cNvPicPr preferRelativeResize="0"/>
          <p:nvPr/>
        </p:nvPicPr>
        <p:blipFill rotWithShape="1">
          <a:blip r:embed="rId4">
            <a:alphaModFix/>
          </a:blip>
          <a:srcRect b="30331" l="51132" r="14712" t="26598"/>
          <a:stretch/>
        </p:blipFill>
        <p:spPr>
          <a:xfrm>
            <a:off x="907500" y="1518075"/>
            <a:ext cx="1665676" cy="1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 txBox="1"/>
          <p:nvPr/>
        </p:nvSpPr>
        <p:spPr>
          <a:xfrm>
            <a:off x="896025" y="2871850"/>
            <a:ext cx="22515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KOKOpoint connector PCB box for various components.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25"/>
          <p:cNvPicPr preferRelativeResize="0"/>
          <p:nvPr/>
        </p:nvPicPr>
        <p:blipFill rotWithShape="1">
          <a:blip r:embed="rId5">
            <a:alphaModFix/>
          </a:blip>
          <a:srcRect b="0" l="41173" r="15248" t="0"/>
          <a:stretch/>
        </p:blipFill>
        <p:spPr>
          <a:xfrm>
            <a:off x="6800550" y="725425"/>
            <a:ext cx="3549626" cy="48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/>
        </p:nvSpPr>
        <p:spPr>
          <a:xfrm>
            <a:off x="9029150" y="1929900"/>
            <a:ext cx="8730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DV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360450" y="4457125"/>
            <a:ext cx="62448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five PCB connectors above tank, below left, below right, refill box and power unit PCBs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one shown in the picture above is below left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connect the KPC to various components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5"/>
          <p:cNvSpPr/>
          <p:nvPr/>
        </p:nvSpPr>
        <p:spPr>
          <a:xfrm>
            <a:off x="7882838" y="1714500"/>
            <a:ext cx="1146300" cy="427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7924600" y="1373400"/>
            <a:ext cx="1983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Lead seal applied here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"/>
          <p:cNvSpPr/>
          <p:nvPr/>
        </p:nvSpPr>
        <p:spPr>
          <a:xfrm>
            <a:off x="7777300" y="1848000"/>
            <a:ext cx="147300" cy="160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6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Flowmeter</a:t>
            </a:r>
            <a:endParaRPr/>
          </a:p>
        </p:txBody>
      </p:sp>
      <p:sp>
        <p:nvSpPr>
          <p:cNvPr id="311" name="Google Shape;311;p26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406400" y="609075"/>
            <a:ext cx="76923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turbine flowmeter is the measuring unit of the KOKOpoint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At the heart of the turbine flow meter is a precision turbine that rotates freely on robust sapphire bearings and contains over-moulded magnets that are detected through the chamber wall by a Hall effect detector. The output is a stream of NPN/PNP pulses that are readily interfaced with most electronic display or recording devices.</a:t>
            </a:r>
            <a:endParaRPr b="0" i="0" sz="18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The number of pulses is then what is converted into volume</a:t>
            </a:r>
            <a:endParaRPr b="0" i="0" sz="18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Has a flow direction as demonstrated</a:t>
            </a:r>
            <a:endParaRPr b="0" i="0" sz="18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25" y="3461150"/>
            <a:ext cx="3593075" cy="285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19" name="Google Shape;319;p27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MBV</a:t>
            </a:r>
            <a:endParaRPr/>
          </a:p>
        </p:txBody>
      </p:sp>
      <p:sp>
        <p:nvSpPr>
          <p:cNvPr id="320" name="Google Shape;320;p27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1" name="Google Shape;321;p27"/>
          <p:cNvSpPr txBox="1"/>
          <p:nvPr/>
        </p:nvSpPr>
        <p:spPr>
          <a:xfrm>
            <a:off x="2242575" y="5331375"/>
            <a:ext cx="78447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775025" y="667825"/>
            <a:ext cx="318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432300" y="731700"/>
            <a:ext cx="10844700" cy="54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motor driven actuator to open and close a valve.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valve opens to allow fuel flow during dispense.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uses two limit switches to indicate valve positions.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713" y="1896287"/>
            <a:ext cx="206692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1322" y="1896272"/>
            <a:ext cx="6544300" cy="35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331" name="Google Shape;331;p28"/>
          <p:cNvSpPr txBox="1"/>
          <p:nvPr>
            <p:ph idx="1" type="body"/>
          </p:nvPr>
        </p:nvSpPr>
        <p:spPr>
          <a:xfrm>
            <a:off x="324200" y="22214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Micro Pump </a:t>
            </a:r>
            <a:endParaRPr/>
          </a:p>
        </p:txBody>
      </p:sp>
      <p:sp>
        <p:nvSpPr>
          <p:cNvPr id="332" name="Google Shape;332;p28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28"/>
          <p:cNvSpPr txBox="1"/>
          <p:nvPr/>
        </p:nvSpPr>
        <p:spPr>
          <a:xfrm>
            <a:off x="8308150" y="1538325"/>
            <a:ext cx="22608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1009900" y="4603325"/>
            <a:ext cx="52962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904225" y="5613225"/>
            <a:ext cx="584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432300" y="939850"/>
            <a:ext cx="10661700" cy="5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is an inline pump that provides a constant flow rate during dispensing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directional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9158" y="1538325"/>
            <a:ext cx="4458893" cy="42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343" name="Google Shape;343;p29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Diaphragm Valve, DV (Solenoid)</a:t>
            </a:r>
            <a:endParaRPr/>
          </a:p>
        </p:txBody>
      </p:sp>
      <p:sp>
        <p:nvSpPr>
          <p:cNvPr id="344" name="Google Shape;344;p29"/>
          <p:cNvSpPr txBox="1"/>
          <p:nvPr>
            <p:ph idx="2" type="body"/>
          </p:nvPr>
        </p:nvSpPr>
        <p:spPr>
          <a:xfrm>
            <a:off x="406375" y="533400"/>
            <a:ext cx="107697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a normally open valve used for dispense precision during dispensing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is one way valve(directional).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345" name="Google Shape;345;p29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6" name="Google Shape;3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201" y="2466825"/>
            <a:ext cx="7063898" cy="378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352" name="Google Shape;352;p30"/>
          <p:cNvSpPr txBox="1"/>
          <p:nvPr>
            <p:ph idx="1" type="body"/>
          </p:nvPr>
        </p:nvSpPr>
        <p:spPr>
          <a:xfrm>
            <a:off x="324200" y="22214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NFC PCB</a:t>
            </a:r>
            <a:endParaRPr/>
          </a:p>
        </p:txBody>
      </p:sp>
      <p:sp>
        <p:nvSpPr>
          <p:cNvPr id="353" name="Google Shape;353;p30"/>
          <p:cNvSpPr txBox="1"/>
          <p:nvPr>
            <p:ph idx="2" type="body"/>
          </p:nvPr>
        </p:nvSpPr>
        <p:spPr>
          <a:xfrm>
            <a:off x="324200" y="717457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Near field communication is the communication link between a canister and the KP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354" name="Google Shape;354;p30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30"/>
          <p:cNvSpPr txBox="1"/>
          <p:nvPr/>
        </p:nvSpPr>
        <p:spPr>
          <a:xfrm>
            <a:off x="669100" y="2170000"/>
            <a:ext cx="15267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0"/>
          <p:cNvSpPr txBox="1"/>
          <p:nvPr/>
        </p:nvSpPr>
        <p:spPr>
          <a:xfrm>
            <a:off x="4380200" y="1884850"/>
            <a:ext cx="21138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0"/>
          <p:cNvSpPr txBox="1"/>
          <p:nvPr/>
        </p:nvSpPr>
        <p:spPr>
          <a:xfrm>
            <a:off x="798500" y="4262775"/>
            <a:ext cx="9665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1563" y="1626000"/>
            <a:ext cx="71723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Tank Sensor</a:t>
            </a:r>
            <a:endParaRPr/>
          </a:p>
        </p:txBody>
      </p:sp>
      <p:sp>
        <p:nvSpPr>
          <p:cNvPr id="365" name="Google Shape;365;p31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Level sensor indicates level of fuel in the tank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It is an analogue pressure sensor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6" name="Google Shape;366;p31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31"/>
          <p:cNvSpPr/>
          <p:nvPr/>
        </p:nvSpPr>
        <p:spPr>
          <a:xfrm>
            <a:off x="6189125" y="1083100"/>
            <a:ext cx="4986975" cy="49869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73" name="Google Shape;373;p32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Canister Full Sensor</a:t>
            </a:r>
            <a:endParaRPr/>
          </a:p>
        </p:txBody>
      </p:sp>
      <p:sp>
        <p:nvSpPr>
          <p:cNvPr id="374" name="Google Shape;374;p32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It is a capacitive sensor that prevents a canister from overfilling</a:t>
            </a:r>
            <a:endParaRPr/>
          </a:p>
        </p:txBody>
      </p:sp>
      <p:sp>
        <p:nvSpPr>
          <p:cNvPr id="375" name="Google Shape;375;p32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6" name="Google Shape;3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0625" y="1654600"/>
            <a:ext cx="4415475" cy="44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8" name="Google Shape;178;p15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Background and objectives</a:t>
            </a:r>
            <a:endParaRPr/>
          </a:p>
        </p:txBody>
      </p:sp>
      <p:sp>
        <p:nvSpPr>
          <p:cNvPr id="179" name="Google Shape;179;p15"/>
          <p:cNvSpPr txBox="1"/>
          <p:nvPr>
            <p:ph idx="2" type="body"/>
          </p:nvPr>
        </p:nvSpPr>
        <p:spPr>
          <a:xfrm>
            <a:off x="406400" y="603150"/>
            <a:ext cx="10769700" cy="5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Objectives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purpose of this document is to enable trainees to understand a KOKOpoint basic functions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Parts List  associated with assembly of Kokopoint(KP)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180" name="Google Shape;180;p15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82" name="Google Shape;382;p33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Door lock</a:t>
            </a:r>
            <a:endParaRPr/>
          </a:p>
        </p:txBody>
      </p:sp>
      <p:sp>
        <p:nvSpPr>
          <p:cNvPr id="383" name="Google Shape;383;p33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KP uses an electro-mechanical lock that enables both remote access to the KP or mechanically using keys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84" name="Google Shape;384;p33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33"/>
          <p:cNvSpPr/>
          <p:nvPr/>
        </p:nvSpPr>
        <p:spPr>
          <a:xfrm>
            <a:off x="9890213" y="2229800"/>
            <a:ext cx="1285875" cy="28003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86" name="Google Shape;3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6063" y="2906075"/>
            <a:ext cx="9810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Reed Switch</a:t>
            </a:r>
            <a:endParaRPr/>
          </a:p>
        </p:txBody>
      </p:sp>
      <p:sp>
        <p:nvSpPr>
          <p:cNvPr id="393" name="Google Shape;393;p34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It is an electromagnetic switch that used to indicate when a KP door is opened or closed</a:t>
            </a:r>
            <a:endParaRPr/>
          </a:p>
        </p:txBody>
      </p:sp>
      <p:sp>
        <p:nvSpPr>
          <p:cNvPr id="394" name="Google Shape;394;p34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5" name="Google Shape;39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4700" y="3079225"/>
            <a:ext cx="358140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01" name="Google Shape;401;p35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PIR Module</a:t>
            </a:r>
            <a:endParaRPr/>
          </a:p>
        </p:txBody>
      </p:sp>
      <p:sp>
        <p:nvSpPr>
          <p:cNvPr id="402" name="Google Shape;402;p35"/>
          <p:cNvSpPr txBox="1"/>
          <p:nvPr>
            <p:ph idx="2" type="body"/>
          </p:nvPr>
        </p:nvSpPr>
        <p:spPr>
          <a:xfrm>
            <a:off x="406400" y="609100"/>
            <a:ext cx="10769700" cy="5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PIR- based motion detector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A passive infrared (PIR) sensor is an electronic sensor that measures infrared light radiating from objects in its field of view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03" name="Google Shape;403;p35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2250" y="2238100"/>
            <a:ext cx="41338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10" name="Google Shape;410;p36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Smart Valve</a:t>
            </a:r>
            <a:endParaRPr/>
          </a:p>
        </p:txBody>
      </p:sp>
      <p:sp>
        <p:nvSpPr>
          <p:cNvPr id="411" name="Google Shape;411;p36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a custom made valve designed by KOKO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is where a canister is docked to enable a customer to purchase fuel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Consists of a number of o-rings </a:t>
            </a:r>
            <a:endParaRPr/>
          </a:p>
        </p:txBody>
      </p:sp>
      <p:sp>
        <p:nvSpPr>
          <p:cNvPr id="412" name="Google Shape;412;p36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3" name="Google Shape;4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3424" y="2251874"/>
            <a:ext cx="7342675" cy="38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19" name="Google Shape;419;p37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Dock Switch</a:t>
            </a:r>
            <a:endParaRPr/>
          </a:p>
        </p:txBody>
      </p:sp>
      <p:sp>
        <p:nvSpPr>
          <p:cNvPr id="420" name="Google Shape;420;p37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limit switch informs when a canister is docked and undocked</a:t>
            </a:r>
            <a:endParaRPr/>
          </a:p>
        </p:txBody>
      </p:sp>
      <p:sp>
        <p:nvSpPr>
          <p:cNvPr id="421" name="Google Shape;421;p37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2" name="Google Shape;42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852" y="646975"/>
            <a:ext cx="2759239" cy="24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5800" y="3099625"/>
            <a:ext cx="5280802" cy="297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29" name="Google Shape;429;p38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Ethanol Sensor</a:t>
            </a:r>
            <a:endParaRPr/>
          </a:p>
        </p:txBody>
      </p:sp>
      <p:sp>
        <p:nvSpPr>
          <p:cNvPr id="430" name="Google Shape;430;p38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ethanol sensor (MQ3) is used  to detect ethanol concentration in the KP.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This informs when a KP is leaking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1" name="Google Shape;431;p38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2" name="Google Shape;4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949" y="1453975"/>
            <a:ext cx="2199175" cy="468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8600" y="2654600"/>
            <a:ext cx="3482275" cy="34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39" name="Google Shape;439;p39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Temperature Sensors</a:t>
            </a:r>
            <a:endParaRPr/>
          </a:p>
        </p:txBody>
      </p:sp>
      <p:sp>
        <p:nvSpPr>
          <p:cNvPr id="440" name="Google Shape;440;p39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have two Temperature sensor; </a:t>
            </a:r>
            <a:br>
              <a:rPr lang="en-US"/>
            </a:br>
            <a:r>
              <a:rPr lang="en-US"/>
              <a:t>- Internal Temperature sensor is located under the tank</a:t>
            </a:r>
            <a:br>
              <a:rPr lang="en-US"/>
            </a:br>
            <a:r>
              <a:rPr lang="en-US"/>
              <a:t>- External Temperature sensor is stuck on the tank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sng"/>
              <a:t>Function</a:t>
            </a:r>
            <a:endParaRPr u="sng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Internal Temperature sensor is used to monitor internal KP temperatures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External Temperature sensor is used to monitor fuel temperatures of the tank.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41" name="Google Shape;441;p39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2" name="Google Shape;4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175" y="2613475"/>
            <a:ext cx="4394926" cy="345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0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48" name="Google Shape;448;p40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Pressure Release Valve, PRV</a:t>
            </a:r>
            <a:endParaRPr/>
          </a:p>
        </p:txBody>
      </p:sp>
      <p:sp>
        <p:nvSpPr>
          <p:cNvPr id="449" name="Google Shape;449;p40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Is a safety valve that controls ethanol vapour to a certain threshold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0" name="Google Shape;450;p40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1" name="Google Shape;45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863" y="2393425"/>
            <a:ext cx="408622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57" name="Google Shape;457;p41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Plumbing Fittings</a:t>
            </a:r>
            <a:endParaRPr/>
          </a:p>
        </p:txBody>
      </p:sp>
      <p:sp>
        <p:nvSpPr>
          <p:cNvPr id="458" name="Google Shape;458;p41"/>
          <p:cNvSpPr txBox="1"/>
          <p:nvPr>
            <p:ph idx="2" type="body"/>
          </p:nvPr>
        </p:nvSpPr>
        <p:spPr>
          <a:xfrm>
            <a:off x="406400" y="533400"/>
            <a:ext cx="10769700" cy="55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KP has various SS mechanical fittings as shown below (right picture)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union main purpose is to position the dispense column in place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Manual ball valve is used to separate the tank and during maintenance of faulty components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refill box consists of cam locks as shown (left picture) one for refill fuel and refill air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Silicone hose is also used to join various barbed connectors(tail end) clamped using a hose clip(centre)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9" name="Google Shape;459;p41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0" name="Google Shape;4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5150" y="2480425"/>
            <a:ext cx="7030949" cy="340404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1"/>
          <p:cNvSpPr txBox="1"/>
          <p:nvPr/>
        </p:nvSpPr>
        <p:spPr>
          <a:xfrm>
            <a:off x="5488900" y="1802325"/>
            <a:ext cx="1143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6936700" y="2571675"/>
            <a:ext cx="711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41"/>
          <p:cNvCxnSpPr/>
          <p:nvPr/>
        </p:nvCxnSpPr>
        <p:spPr>
          <a:xfrm flipH="1" rot="10800000">
            <a:off x="7571800" y="2792325"/>
            <a:ext cx="6417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4" name="Google Shape;464;p41"/>
          <p:cNvSpPr txBox="1"/>
          <p:nvPr/>
        </p:nvSpPr>
        <p:spPr>
          <a:xfrm>
            <a:off x="7234800" y="3230075"/>
            <a:ext cx="711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Nipple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41"/>
          <p:cNvCxnSpPr/>
          <p:nvPr/>
        </p:nvCxnSpPr>
        <p:spPr>
          <a:xfrm flipH="1" rot="10800000">
            <a:off x="7847750" y="3454625"/>
            <a:ext cx="10326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6" name="Google Shape;466;p41"/>
          <p:cNvSpPr txBox="1"/>
          <p:nvPr/>
        </p:nvSpPr>
        <p:spPr>
          <a:xfrm>
            <a:off x="6403300" y="3735800"/>
            <a:ext cx="1720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Ball Valve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7" name="Google Shape;467;p41"/>
          <p:cNvCxnSpPr/>
          <p:nvPr/>
        </p:nvCxnSpPr>
        <p:spPr>
          <a:xfrm flipH="1" rot="10800000">
            <a:off x="7971700" y="3873950"/>
            <a:ext cx="904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8" name="Google Shape;468;p41"/>
          <p:cNvSpPr txBox="1"/>
          <p:nvPr/>
        </p:nvSpPr>
        <p:spPr>
          <a:xfrm>
            <a:off x="9931950" y="2806325"/>
            <a:ext cx="791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Elbow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41"/>
          <p:cNvCxnSpPr/>
          <p:nvPr/>
        </p:nvCxnSpPr>
        <p:spPr>
          <a:xfrm flipH="1">
            <a:off x="9103050" y="2996825"/>
            <a:ext cx="8289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0" name="Google Shape;470;p41"/>
          <p:cNvSpPr txBox="1"/>
          <p:nvPr/>
        </p:nvSpPr>
        <p:spPr>
          <a:xfrm>
            <a:off x="7089125" y="5132175"/>
            <a:ext cx="1143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Tee Joint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41"/>
          <p:cNvCxnSpPr/>
          <p:nvPr/>
        </p:nvCxnSpPr>
        <p:spPr>
          <a:xfrm flipH="1" rot="10800000">
            <a:off x="8214525" y="5279775"/>
            <a:ext cx="12435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2" name="Google Shape;472;p41"/>
          <p:cNvSpPr txBox="1"/>
          <p:nvPr/>
        </p:nvSpPr>
        <p:spPr>
          <a:xfrm>
            <a:off x="10391075" y="4901425"/>
            <a:ext cx="9795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 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41"/>
          <p:cNvCxnSpPr>
            <a:stCxn id="472" idx="1"/>
          </p:cNvCxnSpPr>
          <p:nvPr/>
        </p:nvCxnSpPr>
        <p:spPr>
          <a:xfrm flipH="1">
            <a:off x="10199075" y="5058475"/>
            <a:ext cx="192000" cy="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74" name="Google Shape;47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3368600"/>
            <a:ext cx="3826475" cy="270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se clip.jpg" id="475" name="Google Shape;47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8900" y="4845800"/>
            <a:ext cx="1450775" cy="122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41"/>
          <p:cNvCxnSpPr/>
          <p:nvPr/>
        </p:nvCxnSpPr>
        <p:spPr>
          <a:xfrm rot="10800000">
            <a:off x="9282175" y="5482650"/>
            <a:ext cx="854100" cy="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7" name="Google Shape;477;p41"/>
          <p:cNvSpPr txBox="1"/>
          <p:nvPr/>
        </p:nvSpPr>
        <p:spPr>
          <a:xfrm>
            <a:off x="10151000" y="5382050"/>
            <a:ext cx="904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83" name="Google Shape;483;p42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KP FINAL ASSEMBLY SCHEDULE</a:t>
            </a:r>
            <a:endParaRPr/>
          </a:p>
        </p:txBody>
      </p:sp>
      <p:sp>
        <p:nvSpPr>
          <p:cNvPr id="484" name="Google Shape;484;p42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85" name="Google Shape;485;p42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6" name="Google Shape;48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533400"/>
            <a:ext cx="10930625" cy="55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86" name="Google Shape;186;p16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Areas to be covered </a:t>
            </a:r>
            <a:endParaRPr/>
          </a:p>
        </p:txBody>
      </p:sp>
      <p:sp>
        <p:nvSpPr>
          <p:cNvPr id="187" name="Google Shape;187;p16"/>
          <p:cNvSpPr txBox="1"/>
          <p:nvPr>
            <p:ph idx="2" type="body"/>
          </p:nvPr>
        </p:nvSpPr>
        <p:spPr>
          <a:xfrm>
            <a:off x="406400" y="533407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AutoNum type="arabicParenR"/>
            </a:pPr>
            <a:r>
              <a:rPr b="1" lang="en-US"/>
              <a:t>Operations (high level overview)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-US"/>
              <a:t>KOKOpoint Hardware</a:t>
            </a:r>
            <a:endParaRPr b="1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-US"/>
              <a:t>Software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188" name="Google Shape;188;p16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3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92" name="Google Shape;492;p43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KP MAIN ASSEMBLY AND SUBASSEMBY</a:t>
            </a:r>
            <a:endParaRPr/>
          </a:p>
        </p:txBody>
      </p:sp>
      <p:sp>
        <p:nvSpPr>
          <p:cNvPr id="493" name="Google Shape;493;p43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4" name="Google Shape;494;p43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5" name="Google Shape;49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721900"/>
            <a:ext cx="10700924" cy="56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01" name="Google Shape;501;p44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KP COMPONENT ASSEMBLY</a:t>
            </a:r>
            <a:endParaRPr/>
          </a:p>
        </p:txBody>
      </p:sp>
      <p:sp>
        <p:nvSpPr>
          <p:cNvPr id="502" name="Google Shape;502;p44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03" name="Google Shape;503;p44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4" name="Google Shape;50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25" y="532525"/>
            <a:ext cx="10897176" cy="56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KOKOpoint overview</a:t>
            </a:r>
            <a:endParaRPr/>
          </a:p>
        </p:txBody>
      </p:sp>
      <p:sp>
        <p:nvSpPr>
          <p:cNvPr id="195" name="Google Shape;195;p17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450" y="646975"/>
            <a:ext cx="4724740" cy="54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950" y="832588"/>
            <a:ext cx="4069649" cy="523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 txBox="1"/>
          <p:nvPr/>
        </p:nvSpPr>
        <p:spPr>
          <a:xfrm>
            <a:off x="4726725" y="3419525"/>
            <a:ext cx="150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4726725" y="4007650"/>
            <a:ext cx="150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Canister dock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7038825" y="5976675"/>
            <a:ext cx="150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Flow meter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"/>
          <p:cNvSpPr txBox="1"/>
          <p:nvPr/>
        </p:nvSpPr>
        <p:spPr>
          <a:xfrm>
            <a:off x="4726725" y="2653125"/>
            <a:ext cx="150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17"/>
          <p:cNvCxnSpPr>
            <a:stCxn id="200" idx="0"/>
          </p:cNvCxnSpPr>
          <p:nvPr/>
        </p:nvCxnSpPr>
        <p:spPr>
          <a:xfrm flipH="1" rot="10800000">
            <a:off x="7791825" y="5039175"/>
            <a:ext cx="742800" cy="937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17"/>
          <p:cNvCxnSpPr>
            <a:stCxn id="199" idx="1"/>
          </p:cNvCxnSpPr>
          <p:nvPr/>
        </p:nvCxnSpPr>
        <p:spPr>
          <a:xfrm flipH="1">
            <a:off x="3012225" y="4198150"/>
            <a:ext cx="1714500" cy="225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17"/>
          <p:cNvCxnSpPr>
            <a:stCxn id="198" idx="1"/>
          </p:cNvCxnSpPr>
          <p:nvPr/>
        </p:nvCxnSpPr>
        <p:spPr>
          <a:xfrm flipH="1">
            <a:off x="2822625" y="3610025"/>
            <a:ext cx="1904100" cy="150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5" name="Google Shape;205;p17"/>
          <p:cNvCxnSpPr>
            <a:stCxn id="201" idx="3"/>
          </p:cNvCxnSpPr>
          <p:nvPr/>
        </p:nvCxnSpPr>
        <p:spPr>
          <a:xfrm flipH="1" rot="10800000">
            <a:off x="6232725" y="2756325"/>
            <a:ext cx="947400" cy="87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" name="Google Shape;206;p17"/>
          <p:cNvCxnSpPr>
            <a:stCxn id="201" idx="1"/>
          </p:cNvCxnSpPr>
          <p:nvPr/>
        </p:nvCxnSpPr>
        <p:spPr>
          <a:xfrm flipH="1">
            <a:off x="2917425" y="2843625"/>
            <a:ext cx="1809300" cy="121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7" name="Google Shape;207;p17"/>
          <p:cNvCxnSpPr>
            <a:stCxn id="198" idx="3"/>
          </p:cNvCxnSpPr>
          <p:nvPr/>
        </p:nvCxnSpPr>
        <p:spPr>
          <a:xfrm flipH="1" rot="10800000">
            <a:off x="6232725" y="3504725"/>
            <a:ext cx="1136700" cy="105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8" name="Google Shape;208;p17"/>
          <p:cNvCxnSpPr>
            <a:stCxn id="199" idx="3"/>
          </p:cNvCxnSpPr>
          <p:nvPr/>
        </p:nvCxnSpPr>
        <p:spPr>
          <a:xfrm>
            <a:off x="6232725" y="4198150"/>
            <a:ext cx="1089300" cy="178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9" name="Google Shape;209;p17"/>
          <p:cNvSpPr txBox="1"/>
          <p:nvPr/>
        </p:nvSpPr>
        <p:spPr>
          <a:xfrm>
            <a:off x="9870200" y="2713725"/>
            <a:ext cx="947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SS Tank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7"/>
          <p:cNvSpPr txBox="1"/>
          <p:nvPr/>
        </p:nvSpPr>
        <p:spPr>
          <a:xfrm>
            <a:off x="2709925" y="1075825"/>
            <a:ext cx="1865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Refilling access box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17"/>
          <p:cNvCxnSpPr>
            <a:stCxn id="209" idx="1"/>
          </p:cNvCxnSpPr>
          <p:nvPr/>
        </p:nvCxnSpPr>
        <p:spPr>
          <a:xfrm flipH="1">
            <a:off x="8695700" y="2904225"/>
            <a:ext cx="1174500" cy="287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2" name="Google Shape;212;p17"/>
          <p:cNvCxnSpPr>
            <a:stCxn id="210" idx="1"/>
          </p:cNvCxnSpPr>
          <p:nvPr/>
        </p:nvCxnSpPr>
        <p:spPr>
          <a:xfrm flipH="1">
            <a:off x="1004125" y="1266325"/>
            <a:ext cx="1705800" cy="88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3" name="Google Shape;213;p17"/>
          <p:cNvSpPr txBox="1"/>
          <p:nvPr/>
        </p:nvSpPr>
        <p:spPr>
          <a:xfrm>
            <a:off x="10012300" y="1729450"/>
            <a:ext cx="87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17"/>
          <p:cNvCxnSpPr>
            <a:stCxn id="213" idx="1"/>
          </p:cNvCxnSpPr>
          <p:nvPr/>
        </p:nvCxnSpPr>
        <p:spPr>
          <a:xfrm flipH="1">
            <a:off x="8913400" y="1919950"/>
            <a:ext cx="1098900" cy="533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List of components</a:t>
            </a:r>
            <a:endParaRPr/>
          </a:p>
        </p:txBody>
      </p:sp>
      <p:sp>
        <p:nvSpPr>
          <p:cNvPr id="221" name="Google Shape;221;p18"/>
          <p:cNvSpPr txBox="1"/>
          <p:nvPr>
            <p:ph idx="2" type="body"/>
          </p:nvPr>
        </p:nvSpPr>
        <p:spPr>
          <a:xfrm>
            <a:off x="406425" y="533400"/>
            <a:ext cx="107697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Tablet        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Modem 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Power Unit(UPS, Battery, Reset button,male and female 3 pin power plug)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KPC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Calibration PCB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Connector PCBs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Flowmeter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Motorised ball valves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Micro Pump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Dispense Valve (Solenoid)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NFC board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Tank level sensor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Canister full sensor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Door lock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Reed switch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PIR (motion sensor)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Smart Valve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Dock limit switch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Ethanol sensor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Temperature sensor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Pressure release valve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Mechanical fittings (manual ball valve,union,nipple,tee joint,tail end,elbow,cam lock, hose clip,reducing bush)</a:t>
            </a:r>
            <a:endParaRPr sz="1600"/>
          </a:p>
        </p:txBody>
      </p:sp>
      <p:sp>
        <p:nvSpPr>
          <p:cNvPr id="222" name="Google Shape;222;p18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KP Communication Process</a:t>
            </a:r>
            <a:endParaRPr/>
          </a:p>
        </p:txBody>
      </p:sp>
      <p:sp>
        <p:nvSpPr>
          <p:cNvPr id="229" name="Google Shape;229;p19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KOKOpoint interacts with a number of KOKO platforms to aid in its operations as shown below</a:t>
            </a:r>
            <a:endParaRPr/>
          </a:p>
        </p:txBody>
      </p:sp>
      <p:sp>
        <p:nvSpPr>
          <p:cNvPr id="230" name="Google Shape;230;p19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1725" y="1977000"/>
            <a:ext cx="4352925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Dispense Process</a:t>
            </a:r>
            <a:endParaRPr/>
          </a:p>
        </p:txBody>
      </p:sp>
      <p:sp>
        <p:nvSpPr>
          <p:cNvPr id="238" name="Google Shape;238;p20"/>
          <p:cNvSpPr txBox="1"/>
          <p:nvPr>
            <p:ph idx="2" type="body"/>
          </p:nvPr>
        </p:nvSpPr>
        <p:spPr>
          <a:xfrm>
            <a:off x="582250" y="797507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20"/>
          <p:cNvSpPr txBox="1"/>
          <p:nvPr/>
        </p:nvSpPr>
        <p:spPr>
          <a:xfrm>
            <a:off x="406400" y="621900"/>
            <a:ext cx="10769700" cy="56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 customer docks a canister, NFC detects and reads the canister tag.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KP has an NFC reader that recognizes the canister’s chip.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the tablet the KP allows the customer to Log in to the system to buy fuel.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tablet remotely communicate with the server (through the modem that provides connectivity) and request for a PIN from the customer.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logs in and his/her Account and details are displayed.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is able to buy fuel.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Customer logs out/exit and Undocks the canister.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a KOKO maintenance technician is able to perform various maintenance tasks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246" name="Google Shape;246;p21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Power Unit</a:t>
            </a:r>
            <a:endParaRPr/>
          </a:p>
        </p:txBody>
      </p:sp>
      <p:sp>
        <p:nvSpPr>
          <p:cNvPr id="247" name="Google Shape;247;p21"/>
          <p:cNvSpPr txBox="1"/>
          <p:nvPr>
            <p:ph idx="2" type="body"/>
          </p:nvPr>
        </p:nvSpPr>
        <p:spPr>
          <a:xfrm>
            <a:off x="406400" y="533400"/>
            <a:ext cx="108150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power unit of the KP consists of UPS and a battery 12V, 40Ah 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KP is powered by 240V AC mains which is converted to DC via a UPS that supplies the KPC with 12VDC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UPS have the capability of running for 10 hrs average on battery during power outage.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248" name="Google Shape;248;p21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21"/>
          <p:cNvSpPr/>
          <p:nvPr/>
        </p:nvSpPr>
        <p:spPr>
          <a:xfrm>
            <a:off x="9102875" y="4525363"/>
            <a:ext cx="1059300" cy="4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8893775" y="5399500"/>
            <a:ext cx="1477500" cy="76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12V Battery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8043575" y="4655563"/>
            <a:ext cx="1059300" cy="22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10162175" y="4655563"/>
            <a:ext cx="1059300" cy="22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9272300" y="5018488"/>
            <a:ext cx="139500" cy="381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9870250" y="5018488"/>
            <a:ext cx="139500" cy="38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8310500" y="5008038"/>
            <a:ext cx="961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10088725" y="5054525"/>
            <a:ext cx="1059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 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8273375" y="4387613"/>
            <a:ext cx="829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10260800" y="4371925"/>
            <a:ext cx="711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2650" y="1746500"/>
            <a:ext cx="3496999" cy="241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1746500"/>
            <a:ext cx="6019800" cy="31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KPC</a:t>
            </a:r>
            <a:endParaRPr/>
          </a:p>
        </p:txBody>
      </p:sp>
      <p:sp>
        <p:nvSpPr>
          <p:cNvPr id="267" name="Google Shape;267;p22"/>
          <p:cNvSpPr txBox="1"/>
          <p:nvPr>
            <p:ph idx="2" type="body"/>
          </p:nvPr>
        </p:nvSpPr>
        <p:spPr>
          <a:xfrm>
            <a:off x="406400" y="646975"/>
            <a:ext cx="10769700" cy="57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KOKOpoint Controller</a:t>
            </a:r>
            <a:endParaRPr b="1"/>
          </a:p>
          <a:p>
            <a:pPr indent="-342900" lvl="3" marL="18288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Custom designed and built PCB controller. </a:t>
            </a:r>
            <a:endParaRPr sz="1800"/>
          </a:p>
          <a:p>
            <a: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This is the heart of the KOKOpoint</a:t>
            </a:r>
            <a:endParaRPr sz="1800"/>
          </a:p>
          <a:p>
            <a: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The firmware is uploaded to to the embedded arduino board(Atmel) to control the system when commands are issued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8" name="Google Shape;268;p22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9" name="Google Shape;2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4699" y="2403300"/>
            <a:ext cx="1655026" cy="2416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Ev1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